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7" r:id="rId8"/>
    <p:sldId id="261" r:id="rId9"/>
    <p:sldId id="260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E1"/>
    <a:srgbClr val="FFF2C1"/>
    <a:srgbClr val="FFEEAF"/>
    <a:srgbClr val="FCF4D8"/>
    <a:srgbClr val="FEF5E2"/>
    <a:srgbClr val="FFECD9"/>
    <a:srgbClr val="09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2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latin typeface="Cambria" panose="02040503050406030204" pitchFamily="18" charset="0"/>
              </a:rPr>
              <a:t>Filière</a:t>
            </a:r>
            <a:r>
              <a:rPr lang="en-US" sz="1800" baseline="0" dirty="0">
                <a:latin typeface="Cambria" panose="02040503050406030204" pitchFamily="18" charset="0"/>
              </a:rPr>
              <a:t> </a:t>
            </a:r>
            <a:r>
              <a:rPr lang="en-US" sz="1800" baseline="0" dirty="0" err="1">
                <a:latin typeface="Cambria" panose="02040503050406030204" pitchFamily="18" charset="0"/>
              </a:rPr>
              <a:t>d’origine</a:t>
            </a:r>
            <a:endParaRPr lang="en-US" sz="1800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31331431210839589"/>
          <c:y val="3.32573001148020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7945-468F-805B-47945CEDC41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7945-468F-805B-47945CEDC41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7945-468F-805B-47945CEDC417}"/>
              </c:ext>
            </c:extLst>
          </c:dPt>
          <c:cat>
            <c:strRef>
              <c:f>Feuil1!$A$2:$A$4</c:f>
              <c:strCache>
                <c:ptCount val="3"/>
                <c:pt idx="0">
                  <c:v>BAC S</c:v>
                </c:pt>
                <c:pt idx="1">
                  <c:v>BAC STAV</c:v>
                </c:pt>
                <c:pt idx="2">
                  <c:v>BAC PRO.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0-4E55-8042-A49F47A7C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0.28767</cdr:x>
      <cdr:y>0.29167</cdr:y>
    </cdr:from>
    <cdr:to>
      <cdr:x>0.69776</cdr:x>
      <cdr:y>0.93151</cdr:y>
    </cdr:to>
    <cdr:grpSp>
      <cdr:nvGrpSpPr>
        <cdr:cNvPr id="5" name="Groupe 4">
          <a:extLst xmlns:a="http://schemas.openxmlformats.org/drawingml/2006/main">
            <a:ext uri="{FF2B5EF4-FFF2-40B4-BE49-F238E27FC236}">
              <a16:creationId xmlns:a16="http://schemas.microsoft.com/office/drawing/2014/main" id="{EFC5AF40-E88B-497A-9308-7A499C47B094}"/>
            </a:ext>
          </a:extLst>
        </cdr:cNvPr>
        <cdr:cNvGrpSpPr/>
      </cdr:nvGrpSpPr>
      <cdr:grpSpPr>
        <a:xfrm xmlns:a="http://schemas.openxmlformats.org/drawingml/2006/main">
          <a:off x="1512162" y="1008124"/>
          <a:ext cx="2155672" cy="2211532"/>
          <a:chOff x="2278596" y="1533183"/>
          <a:chExt cx="3248263" cy="3363361"/>
        </a:xfrm>
      </cdr:grpSpPr>
      <cdr:sp macro="" textlink="">
        <cdr:nvSpPr>
          <cdr:cNvPr id="2" name="ZoneTexte 1"/>
          <cdr:cNvSpPr txBox="1"/>
        </cdr:nvSpPr>
        <cdr:spPr>
          <a:xfrm xmlns:a="http://schemas.openxmlformats.org/drawingml/2006/main">
            <a:off x="2278596" y="1642694"/>
            <a:ext cx="1512168" cy="144016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fr-FR" sz="2400" b="1" dirty="0">
                <a:latin typeface="Cambria" panose="02040503050406030204" pitchFamily="18" charset="0"/>
              </a:rPr>
              <a:t>BAC </a:t>
            </a:r>
          </a:p>
          <a:p xmlns:a="http://schemas.openxmlformats.org/drawingml/2006/main">
            <a:pPr algn="ctr"/>
            <a:r>
              <a:rPr lang="fr-FR" sz="2400" b="1" dirty="0">
                <a:latin typeface="Cambria" panose="02040503050406030204" pitchFamily="18" charset="0"/>
              </a:rPr>
              <a:t>STAV</a:t>
            </a:r>
          </a:p>
        </cdr:txBody>
      </cdr:sp>
      <cdr:sp macro="" textlink="">
        <cdr:nvSpPr>
          <cdr:cNvPr id="3" name="ZoneTexte 1"/>
          <cdr:cNvSpPr txBox="1"/>
        </cdr:nvSpPr>
        <cdr:spPr>
          <a:xfrm xmlns:a="http://schemas.openxmlformats.org/drawingml/2006/main">
            <a:off x="4014691" y="1533183"/>
            <a:ext cx="1512168" cy="144016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r-FR" sz="2400" b="1" dirty="0">
                <a:latin typeface="Cambria" panose="02040503050406030204" pitchFamily="18" charset="0"/>
              </a:rPr>
              <a:t>BAC </a:t>
            </a:r>
          </a:p>
          <a:p xmlns:a="http://schemas.openxmlformats.org/drawingml/2006/main">
            <a:pPr algn="ctr"/>
            <a:r>
              <a:rPr lang="fr-FR" sz="2400" b="1" dirty="0">
                <a:latin typeface="Cambria" panose="02040503050406030204" pitchFamily="18" charset="0"/>
              </a:rPr>
              <a:t>G</a:t>
            </a:r>
          </a:p>
        </cdr:txBody>
      </cdr:sp>
      <cdr:sp macro="" textlink="">
        <cdr:nvSpPr>
          <cdr:cNvPr id="4" name="ZoneTexte 1"/>
          <cdr:cNvSpPr txBox="1"/>
        </cdr:nvSpPr>
        <cdr:spPr>
          <a:xfrm xmlns:a="http://schemas.openxmlformats.org/drawingml/2006/main">
            <a:off x="3312368" y="3456384"/>
            <a:ext cx="1512168" cy="144016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2400" b="1" dirty="0">
                <a:latin typeface="Cambria" panose="02040503050406030204" pitchFamily="18" charset="0"/>
              </a:rPr>
              <a:t>BAC </a:t>
            </a:r>
          </a:p>
          <a:p xmlns:a="http://schemas.openxmlformats.org/drawingml/2006/main">
            <a:r>
              <a:rPr lang="fr-FR" sz="2400" b="1" dirty="0">
                <a:latin typeface="Cambria" panose="02040503050406030204" pitchFamily="18" charset="0"/>
              </a:rPr>
              <a:t>PRO</a:t>
            </a: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9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75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60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21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50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13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6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48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24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39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E393F5-AD35-424B-A79E-56E358969875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BCDBF8-CA71-4F68-9EE2-088D46948A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1960" y="1586735"/>
            <a:ext cx="4434853" cy="2808312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BTSA Agronomie 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– </a:t>
            </a: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Cultures </a:t>
            </a:r>
            <a:b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Durables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6499551"/>
            <a:ext cx="7380312" cy="44227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Lycée de la nature et du vivant de Somme-Vesle</a:t>
            </a:r>
          </a:p>
        </p:txBody>
      </p:sp>
      <p:pic>
        <p:nvPicPr>
          <p:cNvPr id="1026" name="Picture 2" descr="projet fond fiches formation dégradé c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032" y="105896384"/>
            <a:ext cx="3368675" cy="110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79712" y="9807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-399" b="16786"/>
          <a:stretch/>
        </p:blipFill>
        <p:spPr>
          <a:xfrm>
            <a:off x="3472833" y="-517769"/>
            <a:ext cx="5003696" cy="29969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3FF28DA-50EC-4BEF-9172-0B69A7486C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471"/>
          <a:stretch/>
        </p:blipFill>
        <p:spPr>
          <a:xfrm>
            <a:off x="7812360" y="5133853"/>
            <a:ext cx="1029148" cy="9380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5663" r="31831" b="18915"/>
          <a:stretch/>
        </p:blipFill>
        <p:spPr>
          <a:xfrm>
            <a:off x="222815" y="2906856"/>
            <a:ext cx="3250018" cy="2899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" y="131350"/>
            <a:ext cx="2335462" cy="10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564" y="715784"/>
            <a:ext cx="7024744" cy="11430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d’admission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238" y="2132856"/>
            <a:ext cx="5312123" cy="5310707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Être issu d’un Bac :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Technologique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STAV)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Professionnel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agricole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CGEA, Agroéquipement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inscrit dans le cadre de la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procédure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Parcoursup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Possibilité de faire une journée d’immersion au cours de l’année de terminale.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100588169"/>
              </p:ext>
            </p:extLst>
          </p:nvPr>
        </p:nvGraphicFramePr>
        <p:xfrm>
          <a:off x="4716016" y="2348880"/>
          <a:ext cx="52565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FD29C4AB-790F-4EE3-BB39-B19255F59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71"/>
          <a:stretch/>
        </p:blipFill>
        <p:spPr>
          <a:xfrm>
            <a:off x="7938377" y="190391"/>
            <a:ext cx="1029148" cy="9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659424"/>
            <a:ext cx="8967524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filière vous plaira si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 aimez :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087" y="1652774"/>
            <a:ext cx="7776864" cy="4824536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avec la nature. </a:t>
            </a:r>
            <a:endParaRPr lang="fr-FR" dirty="0"/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Travailler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le terrain au service des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agriculteurs.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domaine du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végétal.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machinisme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agricole</a:t>
            </a:r>
          </a:p>
          <a:p>
            <a:pPr>
              <a:lnSpc>
                <a:spcPct val="150000"/>
              </a:lnSpc>
              <a:buClr>
                <a:srgbClr val="097509"/>
              </a:buClr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2" y="4079179"/>
            <a:ext cx="9144000" cy="29813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D29C4AB-790F-4EE3-BB39-B19255F59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71"/>
          <a:stretch/>
        </p:blipFill>
        <p:spPr>
          <a:xfrm>
            <a:off x="7938377" y="190391"/>
            <a:ext cx="1029148" cy="9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41704"/>
            <a:ext cx="7992888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BTSA ACD à Somme-Vesle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550696" cy="54743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 du lycée de 220 ha support des TP/TD ;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Expérimentation sur l’exploitation du lycée réalisée et suivie par les étudiants ;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EIL : Enseignement d’Initiative Locale (Diversification et/ou valorisation en circuit de proximité des produits d’une exploitation agricole).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Annexe BTS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chambre étudiante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Cadre de vie.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29C4AB-790F-4EE3-BB39-B19255F59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71"/>
          <a:stretch/>
        </p:blipFill>
        <p:spPr>
          <a:xfrm>
            <a:off x="7938377" y="190391"/>
            <a:ext cx="1029148" cy="9380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r="4314" b="6306"/>
          <a:stretch/>
        </p:blipFill>
        <p:spPr>
          <a:xfrm>
            <a:off x="4788024" y="4018986"/>
            <a:ext cx="4086422" cy="28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1696" y="556957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quoi consiste la formation ?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988840"/>
            <a:ext cx="7992888" cy="453650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professionnels dans le domaine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agronomique.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professionnelle.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Connaître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fonctionnement des plantes, des sols et du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Prendre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compte les dimensions territoriales et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environnementales.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Savoir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poser un diagnostic agronomique sur la production végétale, la fertilité du sol et l’état sanitaire des cultures.</a:t>
            </a:r>
          </a:p>
          <a:p>
            <a:pPr>
              <a:buClr>
                <a:srgbClr val="097509"/>
              </a:buClr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29C4AB-790F-4EE3-BB39-B19255F59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71"/>
          <a:stretch/>
        </p:blipFill>
        <p:spPr>
          <a:xfrm>
            <a:off x="7938377" y="190391"/>
            <a:ext cx="1029148" cy="9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6000"/>
    </mc:Choice>
    <mc:Fallback xmlns="">
      <p:transition advClick="0" advTm="1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345" y="720236"/>
            <a:ext cx="7024744" cy="1143000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345" y="2266683"/>
            <a:ext cx="8208912" cy="532859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Gestion des systèmes de cultures.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chantiers, raisonnement du choix des équipements.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diagnostic des performances d’un système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Intégration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des réseaux professionnels du monde agricole. </a:t>
            </a:r>
          </a:p>
          <a:p>
            <a:pPr>
              <a:buClr>
                <a:srgbClr val="097509"/>
              </a:buClr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14F762-839F-45A4-869A-D912513E2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71"/>
          <a:stretch/>
        </p:blipFill>
        <p:spPr>
          <a:xfrm>
            <a:off x="7884368" y="5229200"/>
            <a:ext cx="1029148" cy="9380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3880575" cy="2587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8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6" y="659424"/>
            <a:ext cx="7024744" cy="1143000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3786" y="1916832"/>
            <a:ext cx="8610028" cy="6624736"/>
          </a:xfrm>
        </p:spPr>
        <p:txBody>
          <a:bodyPr/>
          <a:lstStyle/>
          <a:p>
            <a:pPr>
              <a:buClr>
                <a:srgbClr val="097509"/>
              </a:buClr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semaines de stage : organisation modulable</a:t>
            </a:r>
          </a:p>
          <a:p>
            <a:pPr marL="0" indent="0">
              <a:buClr>
                <a:srgbClr val="097509"/>
              </a:buClr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97509"/>
              </a:buClr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Clr>
                <a:srgbClr val="097509"/>
              </a:buClr>
              <a:buNone/>
            </a:pP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répartition entre deux structures n’est pas figée.</a:t>
            </a:r>
          </a:p>
          <a:p>
            <a:pPr marL="68580" indent="0" algn="ctr">
              <a:buClr>
                <a:srgbClr val="097509"/>
              </a:buClr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interne qui répondent aux attentes du BTSA ACD</a:t>
            </a:r>
          </a:p>
          <a:p>
            <a:pPr marL="68580" indent="0">
              <a:buClr>
                <a:srgbClr val="097509"/>
              </a:buClr>
              <a:buNone/>
            </a:pPr>
            <a:endParaRPr lang="fr-FR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Clr>
                <a:srgbClr val="097509"/>
              </a:buClr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Clr>
                <a:srgbClr val="097509"/>
              </a:buClr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Clr>
                <a:srgbClr val="097509"/>
              </a:buClr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Clr>
                <a:srgbClr val="097509"/>
              </a:buClr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29C4AB-790F-4EE3-BB39-B19255F59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71"/>
          <a:stretch/>
        </p:blipFill>
        <p:spPr>
          <a:xfrm>
            <a:off x="7938377" y="190391"/>
            <a:ext cx="1029148" cy="938066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52107"/>
              </p:ext>
            </p:extLst>
          </p:nvPr>
        </p:nvGraphicFramePr>
        <p:xfrm>
          <a:off x="483786" y="2564904"/>
          <a:ext cx="8373964" cy="3397707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290128111"/>
                    </a:ext>
                  </a:extLst>
                </a:gridCol>
                <a:gridCol w="4955776">
                  <a:extLst>
                    <a:ext uri="{9D8B030D-6E8A-4147-A177-3AD203B41FA5}">
                      <a16:colId xmlns:a16="http://schemas.microsoft.com/office/drawing/2014/main" val="1449750569"/>
                    </a:ext>
                  </a:extLst>
                </a:gridCol>
                <a:gridCol w="1097026">
                  <a:extLst>
                    <a:ext uri="{9D8B030D-6E8A-4147-A177-3AD203B41FA5}">
                      <a16:colId xmlns:a16="http://schemas.microsoft.com/office/drawing/2014/main" val="806856755"/>
                    </a:ext>
                  </a:extLst>
                </a:gridCol>
                <a:gridCol w="1097026">
                  <a:extLst>
                    <a:ext uri="{9D8B030D-6E8A-4147-A177-3AD203B41FA5}">
                      <a16:colId xmlns:a16="http://schemas.microsoft.com/office/drawing/2014/main" val="1823764438"/>
                    </a:ext>
                  </a:extLst>
                </a:gridCol>
              </a:tblGrid>
              <a:tr h="173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Propositions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Structure(s) d’accueil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967755"/>
                  </a:ext>
                </a:extLst>
              </a:tr>
              <a:tr h="3176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F6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Entreprise Conseil (+Expérimentation ?)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F6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semaines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F6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022824"/>
                  </a:ext>
                </a:extLst>
              </a:tr>
              <a:tr h="3176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Exploitation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F6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semaines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F6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7930"/>
                  </a:ext>
                </a:extLst>
              </a:tr>
              <a:tr h="3176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Exploitation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semaines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08911"/>
                  </a:ext>
                </a:extLst>
              </a:tr>
              <a:tr h="3176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Entreprise Conseil (+Expérimentation ?)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semaines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979623"/>
                  </a:ext>
                </a:extLst>
              </a:tr>
              <a:tr h="476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Entreprise Conseil (+Expérimentation ?)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semaines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140671"/>
                  </a:ext>
                </a:extLst>
              </a:tr>
              <a:tr h="3176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Exploitation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semaines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78157"/>
                  </a:ext>
                </a:extLst>
              </a:tr>
              <a:tr h="3176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Expérimentation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semaines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89072"/>
                  </a:ext>
                </a:extLst>
              </a:tr>
              <a:tr h="635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Exploitation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semaines</a:t>
                      </a: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-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13" marR="43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17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4366"/>
            <a:ext cx="8231241" cy="11430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 de la formation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965923"/>
              </p:ext>
            </p:extLst>
          </p:nvPr>
        </p:nvGraphicFramePr>
        <p:xfrm>
          <a:off x="1241633" y="2341341"/>
          <a:ext cx="6696744" cy="37084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Matières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Horaire</a:t>
                      </a:r>
                      <a:r>
                        <a:rPr lang="fr-FR" sz="1600" baseline="0" dirty="0" smtClean="0"/>
                        <a:t> hebdomadaire indicatif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50" dirty="0" smtClean="0"/>
                        <a:t>Productions végétales (Agronomie)</a:t>
                      </a:r>
                      <a:endParaRPr lang="fr-FR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 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50" dirty="0" smtClean="0"/>
                        <a:t>SESG</a:t>
                      </a:r>
                      <a:r>
                        <a:rPr lang="fr-FR" sz="1450" baseline="0" dirty="0" smtClean="0"/>
                        <a:t> / Gestion de l’entreprise</a:t>
                      </a:r>
                      <a:endParaRPr lang="fr-FR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4,50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50" dirty="0" smtClean="0"/>
                        <a:t>Biologie-</a:t>
                      </a:r>
                      <a:r>
                        <a:rPr lang="fr-FR" sz="1450" dirty="0" err="1" smtClean="0"/>
                        <a:t>Ecologie</a:t>
                      </a:r>
                      <a:endParaRPr lang="fr-FR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2,25 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50" dirty="0" smtClean="0"/>
                        <a:t>Sciences</a:t>
                      </a:r>
                      <a:r>
                        <a:rPr lang="fr-FR" sz="1450" baseline="0" dirty="0" smtClean="0"/>
                        <a:t> et techniques des Équipements</a:t>
                      </a:r>
                      <a:endParaRPr lang="fr-FR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1,50</a:t>
                      </a:r>
                      <a:r>
                        <a:rPr lang="fr-FR" baseline="0" dirty="0" smtClean="0"/>
                        <a:t> 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50" dirty="0" smtClean="0"/>
                        <a:t>Mathématiques - Informatique</a:t>
                      </a:r>
                      <a:endParaRPr lang="fr-FR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2,25 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50" dirty="0" smtClean="0"/>
                        <a:t>Langue vivante</a:t>
                      </a:r>
                      <a:r>
                        <a:rPr lang="fr-FR" sz="1450" baseline="0" dirty="0" smtClean="0"/>
                        <a:t> (Anglais)</a:t>
                      </a:r>
                      <a:endParaRPr lang="fr-FR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r>
                        <a:rPr lang="fr-FR" baseline="0" dirty="0" smtClean="0"/>
                        <a:t> 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50" dirty="0" smtClean="0"/>
                        <a:t>Lettres modernes et documentation</a:t>
                      </a:r>
                      <a:endParaRPr lang="fr-FR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1,50 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50" dirty="0" smtClean="0"/>
                        <a:t>ESC (Éducation Socioculturelle)</a:t>
                      </a:r>
                      <a:endParaRPr lang="fr-FR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1,50</a:t>
                      </a:r>
                      <a:r>
                        <a:rPr lang="fr-FR" baseline="0" dirty="0" smtClean="0"/>
                        <a:t> 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50" dirty="0" smtClean="0"/>
                        <a:t>EPS</a:t>
                      </a:r>
                      <a:endParaRPr lang="fr-FR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1,50 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FD29C4AB-790F-4EE3-BB39-B19255F59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71"/>
          <a:stretch/>
        </p:blipFill>
        <p:spPr>
          <a:xfrm>
            <a:off x="7938377" y="190391"/>
            <a:ext cx="1029148" cy="9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024744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Obtention du diplôme : 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5040560"/>
          </a:xfrm>
        </p:spPr>
        <p:txBody>
          <a:bodyPr/>
          <a:lstStyle/>
          <a:p>
            <a:pPr marL="68580" indent="0">
              <a:buClr>
                <a:srgbClr val="097509"/>
              </a:buClr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29C4AB-790F-4EE3-BB39-B19255F59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71"/>
          <a:stretch/>
        </p:blipFill>
        <p:spPr>
          <a:xfrm>
            <a:off x="8017866" y="90409"/>
            <a:ext cx="1029148" cy="938066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674638" y="6372128"/>
            <a:ext cx="9626127" cy="435424"/>
            <a:chOff x="899592" y="5733093"/>
            <a:chExt cx="9626127" cy="435424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899592" y="5814301"/>
              <a:ext cx="288032" cy="28803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87624" y="5733093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Épreuves terminales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4333031" y="5829408"/>
              <a:ext cx="288032" cy="288032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621063" y="5768407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Épreuves en contrôle continu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327326" y="1054589"/>
            <a:ext cx="8239839" cy="4986500"/>
            <a:chOff x="213003" y="1219417"/>
            <a:chExt cx="8239839" cy="4986500"/>
          </a:xfrm>
        </p:grpSpPr>
        <p:grpSp>
          <p:nvGrpSpPr>
            <p:cNvPr id="28" name="Groupe 27"/>
            <p:cNvGrpSpPr/>
            <p:nvPr/>
          </p:nvGrpSpPr>
          <p:grpSpPr>
            <a:xfrm>
              <a:off x="213003" y="1219417"/>
              <a:ext cx="8239839" cy="4986500"/>
              <a:chOff x="213003" y="1219417"/>
              <a:chExt cx="8239839" cy="4986500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213003" y="1219417"/>
                <a:ext cx="8239839" cy="4986500"/>
                <a:chOff x="727686" y="1340767"/>
                <a:chExt cx="7177972" cy="4257493"/>
              </a:xfrm>
            </p:grpSpPr>
            <p:grpSp>
              <p:nvGrpSpPr>
                <p:cNvPr id="14" name="Groupe 13"/>
                <p:cNvGrpSpPr/>
                <p:nvPr/>
              </p:nvGrpSpPr>
              <p:grpSpPr>
                <a:xfrm>
                  <a:off x="727686" y="1340767"/>
                  <a:ext cx="7177972" cy="4257493"/>
                  <a:chOff x="727686" y="1340767"/>
                  <a:chExt cx="7177972" cy="4257493"/>
                </a:xfrm>
              </p:grpSpPr>
              <p:pic>
                <p:nvPicPr>
                  <p:cNvPr id="10" name="Image 9"/>
                  <p:cNvPicPr/>
                  <p:nvPr/>
                </p:nvPicPr>
                <p:blipFill rotWithShape="1">
                  <a:blip r:embed="rId3"/>
                  <a:srcRect r="1141" b="13156"/>
                  <a:stretch/>
                </p:blipFill>
                <p:spPr>
                  <a:xfrm>
                    <a:off x="727686" y="1340767"/>
                    <a:ext cx="7177972" cy="4257493"/>
                  </a:xfrm>
                  <a:prstGeom prst="rect">
                    <a:avLst/>
                  </a:prstGeom>
                </p:spPr>
              </p:pic>
              <p:sp>
                <p:nvSpPr>
                  <p:cNvPr id="11" name="Rectangle à coins arrondis 10"/>
                  <p:cNvSpPr/>
                  <p:nvPr/>
                </p:nvSpPr>
                <p:spPr>
                  <a:xfrm>
                    <a:off x="2699792" y="1871754"/>
                    <a:ext cx="2264246" cy="477126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2" name="Rectangle à coins arrondis 11"/>
                  <p:cNvSpPr/>
                  <p:nvPr/>
                </p:nvSpPr>
                <p:spPr>
                  <a:xfrm>
                    <a:off x="2699792" y="4567654"/>
                    <a:ext cx="2264246" cy="477126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" name="Rectangle à coins arrondis 12"/>
                  <p:cNvSpPr/>
                  <p:nvPr/>
                </p:nvSpPr>
                <p:spPr>
                  <a:xfrm>
                    <a:off x="2699792" y="5085184"/>
                    <a:ext cx="2264246" cy="477126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7" name="Rectangle à coins arrondis 16"/>
                <p:cNvSpPr/>
                <p:nvPr/>
              </p:nvSpPr>
              <p:spPr>
                <a:xfrm>
                  <a:off x="2699792" y="2394120"/>
                  <a:ext cx="2264246" cy="2133130"/>
                </a:xfrm>
                <a:prstGeom prst="round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2" name="ZoneTexte 21"/>
              <p:cNvSpPr txBox="1"/>
              <p:nvPr/>
            </p:nvSpPr>
            <p:spPr>
              <a:xfrm>
                <a:off x="3172693" y="2087270"/>
                <a:ext cx="15433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Français, SES, ESC</a:t>
                </a:r>
                <a:endParaRPr lang="fr-FR" sz="1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3160210" y="2603269"/>
                <a:ext cx="15433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EPS, EIL, </a:t>
                </a:r>
                <a:r>
                  <a:rPr lang="fr-FR" sz="1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PPP</a:t>
                </a:r>
                <a:endParaRPr lang="fr-FR" sz="1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160210" y="3152001"/>
                <a:ext cx="15433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Anglais, ESC, Doc</a:t>
                </a:r>
                <a:endParaRPr lang="fr-FR" sz="1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181083" y="3671884"/>
                <a:ext cx="22127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Agro, Bio, SES, Agro-</a:t>
                </a:r>
                <a:r>
                  <a:rPr lang="fr-FR" sz="11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</a:t>
                </a:r>
                <a:r>
                  <a:rPr lang="fr-FR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Info</a:t>
                </a:r>
                <a:endParaRPr lang="fr-FR" sz="1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3172693" y="4214232"/>
                <a:ext cx="22127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Agro, maths</a:t>
                </a:r>
                <a:endParaRPr lang="fr-FR" sz="1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3169107" y="4718667"/>
                <a:ext cx="22127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Agro, Bio, SES, Agro-</a:t>
                </a:r>
                <a:r>
                  <a:rPr lang="fr-FR" sz="11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</a:t>
                </a:r>
                <a:endParaRPr lang="fr-FR" sz="1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ZoneTexte 28"/>
            <p:cNvSpPr txBox="1"/>
            <p:nvPr/>
          </p:nvSpPr>
          <p:spPr>
            <a:xfrm>
              <a:off x="3195375" y="5273612"/>
              <a:ext cx="2212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Agro, Bio, SES, Agro-</a:t>
              </a:r>
              <a:r>
                <a:rPr lang="fr-FR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</a:t>
              </a:r>
              <a:endPara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160210" y="5831686"/>
              <a:ext cx="2212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Agro, Bio, SES, Agro-</a:t>
              </a:r>
              <a:r>
                <a:rPr lang="fr-FR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</a:t>
              </a:r>
              <a:endPara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5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024744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 activités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680" y="1831359"/>
            <a:ext cx="8280920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à différents concours professionnels :</a:t>
            </a:r>
          </a:p>
          <a:p>
            <a:pPr lvl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AgriFaune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</a:t>
            </a:r>
          </a:p>
          <a:p>
            <a:pPr lvl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Challenge CDER</a:t>
            </a:r>
          </a:p>
          <a:p>
            <a:pPr lvl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 d’étude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Participation à des réunions techniques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 en place d’essais expérimentaux sur l’exploitation du lycée</a:t>
            </a:r>
          </a:p>
          <a:p>
            <a:pPr marL="201168" lvl="1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FA5158-CA10-4E3A-9B34-B4236961B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71"/>
          <a:stretch/>
        </p:blipFill>
        <p:spPr>
          <a:xfrm>
            <a:off x="7797452" y="314225"/>
            <a:ext cx="1029148" cy="9380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33750" r="32576" b="9432"/>
          <a:stretch/>
        </p:blipFill>
        <p:spPr>
          <a:xfrm>
            <a:off x="5436096" y="2564904"/>
            <a:ext cx="3169501" cy="2188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37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024744" cy="1143000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Débouchés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370" y="1835696"/>
            <a:ext cx="8280920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 technique dans des institutions ou organismes professionnels (Chambre d’Agriculture, Instituts techniques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Conseiller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agricole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Technicien d’expérimentation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Technico-Commercial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Chef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Exploitant agricole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FA5158-CA10-4E3A-9B34-B4236961B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71"/>
          <a:stretch/>
        </p:blipFill>
        <p:spPr>
          <a:xfrm>
            <a:off x="7797452" y="314225"/>
            <a:ext cx="1029148" cy="9380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42" y="3140968"/>
            <a:ext cx="4287693" cy="2858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838" y="659424"/>
            <a:ext cx="7024744" cy="11430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Poursuites d’études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51731"/>
            <a:ext cx="6777317" cy="4706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professionnelle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spécialisation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École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d’ingénieur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agricole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 préparatoire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Poursuite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d’autres domaines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envisageables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97509"/>
              </a:buClr>
            </a:pPr>
            <a:endParaRPr lang="fr-FR" dirty="0"/>
          </a:p>
          <a:p>
            <a:pPr>
              <a:buClr>
                <a:srgbClr val="097509"/>
              </a:buClr>
            </a:pPr>
            <a:endParaRPr lang="fr-FR" dirty="0"/>
          </a:p>
          <a:p>
            <a:pPr>
              <a:buClr>
                <a:srgbClr val="097509"/>
              </a:buClr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29C4AB-790F-4EE3-BB39-B19255F59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71"/>
          <a:stretch/>
        </p:blipFill>
        <p:spPr>
          <a:xfrm>
            <a:off x="7938377" y="190391"/>
            <a:ext cx="1029148" cy="9380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1731"/>
            <a:ext cx="3752316" cy="25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528</Words>
  <Application>Microsoft Office PowerPoint</Application>
  <PresentationFormat>Affichage à l'écran (4:3)</PresentationFormat>
  <Paragraphs>139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Cambria</vt:lpstr>
      <vt:lpstr>Courier New</vt:lpstr>
      <vt:lpstr>Times New Roman</vt:lpstr>
      <vt:lpstr>Rétrospective</vt:lpstr>
      <vt:lpstr>BTSA Agronomie – Cultures  Durables</vt:lpstr>
      <vt:lpstr>En quoi consiste la formation ? </vt:lpstr>
      <vt:lpstr>Objectifs : </vt:lpstr>
      <vt:lpstr>Stages :</vt:lpstr>
      <vt:lpstr>Contenu de la formation :</vt:lpstr>
      <vt:lpstr>Obtention du diplôme : </vt:lpstr>
      <vt:lpstr>Autres activités</vt:lpstr>
      <vt:lpstr>Débouchés </vt:lpstr>
      <vt:lpstr>Poursuites d’études </vt:lpstr>
      <vt:lpstr>Conditions d’admission</vt:lpstr>
      <vt:lpstr>Cette filière vous plaira si vous aimez :</vt:lpstr>
      <vt:lpstr>Le BTSA ACD à Somme-Vesle</vt:lpstr>
    </vt:vector>
  </TitlesOfParts>
  <Company>EPL_AVIZE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Agronomie – Production Végétales</dc:title>
  <dc:creator>Amelie Michel</dc:creator>
  <cp:lastModifiedBy>Alexandra DE LE VALLEE</cp:lastModifiedBy>
  <cp:revision>54</cp:revision>
  <dcterms:created xsi:type="dcterms:W3CDTF">2017-03-09T18:25:24Z</dcterms:created>
  <dcterms:modified xsi:type="dcterms:W3CDTF">2023-02-28T20:35:14Z</dcterms:modified>
</cp:coreProperties>
</file>